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  <p:sldMasterId id="2147483732" r:id="rId2"/>
    <p:sldMasterId id="2147483744" r:id="rId3"/>
    <p:sldMasterId id="2147483756" r:id="rId4"/>
  </p:sldMasterIdLst>
  <p:notesMasterIdLst>
    <p:notesMasterId r:id="rId17"/>
  </p:notesMasterIdLst>
  <p:sldIdLst>
    <p:sldId id="257" r:id="rId5"/>
    <p:sldId id="269" r:id="rId6"/>
    <p:sldId id="268" r:id="rId7"/>
    <p:sldId id="270" r:id="rId8"/>
    <p:sldId id="272" r:id="rId9"/>
    <p:sldId id="273" r:id="rId10"/>
    <p:sldId id="267" r:id="rId11"/>
    <p:sldId id="262" r:id="rId12"/>
    <p:sldId id="263" r:id="rId13"/>
    <p:sldId id="265" r:id="rId14"/>
    <p:sldId id="271" r:id="rId15"/>
    <p:sldId id="266" r:id="rId1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81" autoAdjust="0"/>
    <p:restoredTop sz="94660"/>
  </p:normalViewPr>
  <p:slideViewPr>
    <p:cSldViewPr snapToGrid="0">
      <p:cViewPr varScale="1">
        <p:scale>
          <a:sx n="80" d="100"/>
          <a:sy n="80" d="100"/>
        </p:scale>
        <p:origin x="27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2.gif>
</file>

<file path=ppt/media/image3.gif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D15564-A848-4273-B4FB-3963DEC3837D}" type="datetimeFigureOut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1E597-8CB9-43D5-908D-17CFD85494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4253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E597-8CB9-43D5-908D-17CFD854941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080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E597-8CB9-43D5-908D-17CFD8549411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6068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E597-8CB9-43D5-908D-17CFD8549411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491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D40D3-A8DF-482D-8C27-5D4C46968E34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7166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289539"/>
            <a:ext cx="7886700" cy="48906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ホームベース 6"/>
          <p:cNvSpPr/>
          <p:nvPr userDrawn="1"/>
        </p:nvSpPr>
        <p:spPr>
          <a:xfrm>
            <a:off x="-2" y="0"/>
            <a:ext cx="9144002" cy="1101969"/>
          </a:xfrm>
          <a:prstGeom prst="homePlate">
            <a:avLst/>
          </a:prstGeom>
          <a:solidFill>
            <a:srgbClr val="00B050"/>
          </a:solidFill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31" y="64482"/>
            <a:ext cx="9102969" cy="1101969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9965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82F1-CE17-4A04-BAE6-B32352300D02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78236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B699-F472-47D0-8627-507E3CB63651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30164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2615B-D6F5-45B4-B6EC-28C425354CBD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952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08D-7854-4B4D-A5C3-13A48D33DB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559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5BAB0-9F72-4CEB-B103-100DA68D352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5283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D745-F95A-4CFC-84C3-B2B251B33214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53365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96749-BD6D-46FB-A713-63F70978841F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74112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4C400-ED6B-4797-A55B-5ADF8CC34BE6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93616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90120-B186-4230-BA6C-B0F653248509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8074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0754" y="64482"/>
            <a:ext cx="6043246" cy="1101969"/>
          </a:xfrm>
        </p:spPr>
        <p:txBody>
          <a:bodyPr>
            <a:no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289539"/>
            <a:ext cx="7886700" cy="48906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E2CF13C1-FE9C-4094-ADF4-C8AE6999A6FB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ホームベース 6"/>
          <p:cNvSpPr/>
          <p:nvPr userDrawn="1"/>
        </p:nvSpPr>
        <p:spPr>
          <a:xfrm>
            <a:off x="0" y="0"/>
            <a:ext cx="3028950" cy="1101969"/>
          </a:xfrm>
          <a:prstGeom prst="homePlate">
            <a:avLst/>
          </a:prstGeom>
          <a:solidFill>
            <a:srgbClr val="0070C0"/>
          </a:solidFill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58753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D40D3-A8DF-482D-8C27-5D4C46968E34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9585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3247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82F1-CE17-4A04-BAE6-B32352300D02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12190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B699-F472-47D0-8627-507E3CB63651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82035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2615B-D6F5-45B4-B6EC-28C425354CBD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730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08D-7854-4B4D-A5C3-13A48D33DB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177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5BAB0-9F72-4CEB-B103-100DA68D352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43311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D745-F95A-4CFC-84C3-B2B251B33214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21155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96749-BD6D-46FB-A713-63F70978841F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48130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4C400-ED6B-4797-A55B-5ADF8CC34BE6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3853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0754" y="64482"/>
            <a:ext cx="6043246" cy="1101969"/>
          </a:xfrm>
        </p:spPr>
        <p:txBody>
          <a:bodyPr>
            <a:no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289539"/>
            <a:ext cx="7886700" cy="48906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E2CF13C1-FE9C-4094-ADF4-C8AE6999A6FB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ホームベース 6"/>
          <p:cNvSpPr/>
          <p:nvPr userDrawn="1"/>
        </p:nvSpPr>
        <p:spPr>
          <a:xfrm>
            <a:off x="0" y="0"/>
            <a:ext cx="3028950" cy="1101969"/>
          </a:xfrm>
          <a:prstGeom prst="homePlate">
            <a:avLst/>
          </a:prstGeom>
          <a:solidFill>
            <a:srgbClr val="C00000"/>
          </a:solidFill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70568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90120-B186-4230-BA6C-B0F653248509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21094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D40D3-A8DF-482D-8C27-5D4C46968E34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37518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45011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82F1-CE17-4A04-BAE6-B32352300D02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96843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B699-F472-47D0-8627-507E3CB63651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29993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2615B-D6F5-45B4-B6EC-28C425354CBD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9938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08D-7854-4B4D-A5C3-13A48D33DB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2905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5BAB0-9F72-4CEB-B103-100DA68D352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540103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D745-F95A-4CFC-84C3-B2B251B33214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254165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96749-BD6D-46FB-A713-63F70978841F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396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0754" y="64482"/>
            <a:ext cx="6043246" cy="1101969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289539"/>
            <a:ext cx="7886700" cy="48906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E2CF13C1-FE9C-4094-ADF4-C8AE6999A6FB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ホームベース 6"/>
          <p:cNvSpPr/>
          <p:nvPr userDrawn="1"/>
        </p:nvSpPr>
        <p:spPr>
          <a:xfrm>
            <a:off x="0" y="0"/>
            <a:ext cx="3028950" cy="1101969"/>
          </a:xfrm>
          <a:prstGeom prst="homePlate">
            <a:avLst/>
          </a:prstGeom>
          <a:solidFill>
            <a:srgbClr val="00B050"/>
          </a:solidFill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34611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4C400-ED6B-4797-A55B-5ADF8CC34BE6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7209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90120-B186-4230-BA6C-B0F653248509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07922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D40D3-A8DF-482D-8C27-5D4C46968E34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582475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78079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882F1-CE17-4A04-BAE6-B32352300D02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137355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B699-F472-47D0-8627-507E3CB63651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988949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2615B-D6F5-45B4-B6EC-28C425354CBD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24268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08D-7854-4B4D-A5C3-13A48D33DB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38149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5BAB0-9F72-4CEB-B103-100DA68D352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401328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D745-F95A-4CFC-84C3-B2B251B33214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2320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289539"/>
            <a:ext cx="7886700" cy="48906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ホームベース 6"/>
          <p:cNvSpPr/>
          <p:nvPr userDrawn="1"/>
        </p:nvSpPr>
        <p:spPr>
          <a:xfrm>
            <a:off x="-2" y="0"/>
            <a:ext cx="6330463" cy="1101969"/>
          </a:xfrm>
          <a:prstGeom prst="homePlate">
            <a:avLst/>
          </a:prstGeom>
          <a:solidFill>
            <a:srgbClr val="0070C0"/>
          </a:solidFill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31" y="64482"/>
            <a:ext cx="9102969" cy="1101969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707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96749-BD6D-46FB-A713-63F70978841F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92926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4C400-ED6B-4797-A55B-5ADF8CC34BE6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691522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90120-B186-4230-BA6C-B0F653248509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7608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289539"/>
            <a:ext cx="7886700" cy="48906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ホームベース 6"/>
          <p:cNvSpPr/>
          <p:nvPr userDrawn="1"/>
        </p:nvSpPr>
        <p:spPr>
          <a:xfrm>
            <a:off x="-2" y="0"/>
            <a:ext cx="6330463" cy="1101969"/>
          </a:xfrm>
          <a:prstGeom prst="homePlate">
            <a:avLst/>
          </a:prstGeom>
          <a:solidFill>
            <a:srgbClr val="C00000"/>
          </a:solidFill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31" y="64482"/>
            <a:ext cx="9102969" cy="1101969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4168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289539"/>
            <a:ext cx="7886700" cy="48906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ホームベース 6"/>
          <p:cNvSpPr/>
          <p:nvPr userDrawn="1"/>
        </p:nvSpPr>
        <p:spPr>
          <a:xfrm>
            <a:off x="-2" y="0"/>
            <a:ext cx="6330463" cy="1101969"/>
          </a:xfrm>
          <a:prstGeom prst="homePlate">
            <a:avLst/>
          </a:prstGeom>
          <a:solidFill>
            <a:srgbClr val="00B050"/>
          </a:solidFill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31" y="64482"/>
            <a:ext cx="9102969" cy="1101969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7701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289539"/>
            <a:ext cx="7886700" cy="48906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ホームベース 6"/>
          <p:cNvSpPr/>
          <p:nvPr userDrawn="1"/>
        </p:nvSpPr>
        <p:spPr>
          <a:xfrm>
            <a:off x="-2" y="0"/>
            <a:ext cx="9144002" cy="1101969"/>
          </a:xfrm>
          <a:prstGeom prst="homePlate">
            <a:avLst/>
          </a:prstGeom>
          <a:solidFill>
            <a:srgbClr val="0070C0"/>
          </a:solidFill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31" y="64482"/>
            <a:ext cx="9102969" cy="1101969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5742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45" y="1289539"/>
            <a:ext cx="7886700" cy="48906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309C-F294-42CB-8B9B-1ECE68877F57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ホームベース 6"/>
          <p:cNvSpPr/>
          <p:nvPr userDrawn="1"/>
        </p:nvSpPr>
        <p:spPr>
          <a:xfrm>
            <a:off x="-2" y="0"/>
            <a:ext cx="9144002" cy="1101969"/>
          </a:xfrm>
          <a:prstGeom prst="homePlate">
            <a:avLst/>
          </a:prstGeom>
          <a:solidFill>
            <a:srgbClr val="C00000"/>
          </a:solidFill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31" y="64482"/>
            <a:ext cx="9102969" cy="1101969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215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3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fld id="{BD211E14-6482-45AE-9634-D1C3A314DC68}" type="datetime1">
              <a:rPr lang="ja-JP" altLang="en-US" smtClean="0"/>
              <a:pPr/>
              <a:t>2018/11/6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fld id="{E2CF13C1-FE9C-4094-ADF4-C8AE6999A6FB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2841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84" r:id="rId3"/>
    <p:sldLayoutId id="2147483785" r:id="rId4"/>
    <p:sldLayoutId id="2147483783" r:id="rId5"/>
    <p:sldLayoutId id="2147483780" r:id="rId6"/>
    <p:sldLayoutId id="2147483782" r:id="rId7"/>
    <p:sldLayoutId id="2147483786" r:id="rId8"/>
    <p:sldLayoutId id="2147483787" r:id="rId9"/>
    <p:sldLayoutId id="2147483788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b="1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kumimoji="1" sz="21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5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D211E14-6482-45AE-9634-D1C3A314DC68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9596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D211E14-6482-45AE-9634-D1C3A314DC68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350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D211E14-6482-45AE-9634-D1C3A314DC68}" type="datetime1">
              <a:rPr kumimoji="1" lang="ja-JP" altLang="en-US" smtClean="0"/>
              <a:t>2018/11/6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F13C1-FE9C-4094-ADF4-C8AE6999A6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2218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メイリオ" panose="020B0604030504040204" pitchFamily="50" charset="-128"/>
              <a:buChar char="▶"/>
            </a:pPr>
            <a:r>
              <a:rPr lang="en-US" altLang="ja-JP" b="1" dirty="0" smtClean="0"/>
              <a:t>Swarm Intelligence (SI)</a:t>
            </a:r>
            <a:endParaRPr kumimoji="1" lang="en-US" altLang="ja-JP" b="1" dirty="0" smtClean="0"/>
          </a:p>
          <a:p>
            <a:pPr lvl="1">
              <a:buFont typeface="メイリオ" panose="020B0604030504040204" pitchFamily="50" charset="-128"/>
              <a:buChar char="▶"/>
            </a:pPr>
            <a:r>
              <a:rPr lang="ja-JP" altLang="en-US" dirty="0" smtClean="0"/>
              <a:t>動物の組織的な振る舞いをモデルにしたアルゴリズム</a:t>
            </a:r>
            <a:endParaRPr lang="en-US" altLang="ja-JP" dirty="0" smtClean="0"/>
          </a:p>
          <a:p>
            <a:pPr lvl="1">
              <a:buFont typeface="メイリオ" panose="020B0604030504040204" pitchFamily="50" charset="-128"/>
              <a:buChar char="▶"/>
            </a:pPr>
            <a:r>
              <a:rPr lang="ja-JP" altLang="en-US" dirty="0" smtClean="0"/>
              <a:t>近年，</a:t>
            </a:r>
            <a:r>
              <a:rPr lang="en-US" altLang="ja-JP" dirty="0" smtClean="0"/>
              <a:t>SI</a:t>
            </a:r>
            <a:r>
              <a:rPr lang="ja-JP" altLang="en-US" dirty="0" smtClean="0"/>
              <a:t>は複座圧なメタヒューリスティック問題に対して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最適解だけでなく局所解も保持する性能が</a:t>
            </a:r>
            <a:r>
              <a:rPr lang="ja-JP" altLang="en-US" dirty="0"/>
              <a:t>向上</a:t>
            </a:r>
            <a:r>
              <a:rPr lang="ja-JP" altLang="en-US" dirty="0" smtClean="0"/>
              <a:t>した</a:t>
            </a:r>
            <a:endParaRPr lang="en-US" altLang="ja-JP" dirty="0" smtClean="0"/>
          </a:p>
          <a:p>
            <a:pPr lvl="1">
              <a:buFont typeface="メイリオ" panose="020B0604030504040204" pitchFamily="50" charset="-128"/>
              <a:buChar char="▶"/>
            </a:pPr>
            <a:endParaRPr lang="en-US" altLang="ja-JP" dirty="0"/>
          </a:p>
          <a:p>
            <a:pPr>
              <a:buFont typeface="メイリオ" panose="020B0604030504040204" pitchFamily="50" charset="-128"/>
              <a:buChar char="▶"/>
            </a:pPr>
            <a:r>
              <a:rPr kumimoji="1" lang="ja-JP" altLang="en-US" b="1" dirty="0" smtClean="0"/>
              <a:t>目的：</a:t>
            </a:r>
            <a:endParaRPr kumimoji="1" lang="en-US" altLang="ja-JP" b="1" dirty="0" smtClean="0"/>
          </a:p>
          <a:p>
            <a:pPr lvl="1">
              <a:buFont typeface="メイリオ" panose="020B0604030504040204" pitchFamily="50" charset="-128"/>
              <a:buChar char="▶"/>
            </a:pPr>
            <a:r>
              <a:rPr lang="ja-JP" altLang="en-US" dirty="0" smtClean="0"/>
              <a:t>最先端手法の紹介及び性能の比較による各アルゴリズムの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特徴について述べる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1</a:t>
            </a:fld>
            <a:endParaRPr kumimoji="1" lang="ja-JP" altLang="en-US"/>
          </a:p>
        </p:txBody>
      </p:sp>
      <p:sp>
        <p:nvSpPr>
          <p:cNvPr id="6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b="1" dirty="0" smtClean="0">
                <a:solidFill>
                  <a:schemeClr val="bg1"/>
                </a:solidFill>
              </a:rPr>
              <a:t>はじめ</a:t>
            </a:r>
            <a:r>
              <a:rPr lang="ja-JP" altLang="en-US" sz="4000" b="1" dirty="0">
                <a:solidFill>
                  <a:schemeClr val="bg1"/>
                </a:solidFill>
              </a:rPr>
              <a:t>に</a:t>
            </a:r>
            <a:endParaRPr lang="ja-JP" altLang="en-US" sz="4000" b="1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580176" y="64477"/>
            <a:ext cx="3405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進捗報告　電通太郎 </a:t>
            </a:r>
            <a:r>
              <a:rPr kumimoji="1"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2015/*/*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7972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困っていること（課題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例</a:t>
            </a:r>
            <a:r>
              <a:rPr kumimoji="1" lang="en-US" altLang="ja-JP" dirty="0" smtClean="0"/>
              <a:t>) </a:t>
            </a:r>
            <a:r>
              <a:rPr kumimoji="1" lang="ja-JP" altLang="en-US" dirty="0" smtClean="0"/>
              <a:t>～～のバグがとれなくて困っている</a:t>
            </a:r>
            <a:endParaRPr kumimoji="1" lang="en-US" altLang="ja-JP" dirty="0" smtClean="0"/>
          </a:p>
          <a:p>
            <a:r>
              <a:rPr lang="en-US" altLang="ja-JP" dirty="0"/>
              <a:t>(</a:t>
            </a:r>
            <a:r>
              <a:rPr lang="ja-JP" altLang="en-US" dirty="0"/>
              <a:t>例</a:t>
            </a:r>
            <a:r>
              <a:rPr lang="en-US" altLang="ja-JP" dirty="0" smtClean="0"/>
              <a:t>) </a:t>
            </a:r>
            <a:r>
              <a:rPr kumimoji="1" lang="ja-JP" altLang="en-US" dirty="0" smtClean="0"/>
              <a:t>設計案</a:t>
            </a:r>
            <a:r>
              <a:rPr kumimoji="1" lang="en-US" altLang="ja-JP" dirty="0" smtClean="0"/>
              <a:t>A</a:t>
            </a:r>
            <a:r>
              <a:rPr kumimoji="1" lang="ja-JP" altLang="en-US" dirty="0" smtClean="0"/>
              <a:t>と設計案</a:t>
            </a:r>
            <a:r>
              <a:rPr kumimoji="1" lang="en-US" altLang="ja-JP" dirty="0" smtClean="0"/>
              <a:t>B</a:t>
            </a:r>
            <a:r>
              <a:rPr kumimoji="1" lang="ja-JP" altLang="en-US" dirty="0" smtClean="0"/>
              <a:t>のどちらを採用するか困っている</a:t>
            </a:r>
            <a:endParaRPr kumimoji="1" lang="en-US" altLang="ja-JP" dirty="0" smtClean="0"/>
          </a:p>
          <a:p>
            <a:r>
              <a:rPr lang="en-US" altLang="ja-JP" dirty="0"/>
              <a:t>(</a:t>
            </a:r>
            <a:r>
              <a:rPr lang="ja-JP" altLang="en-US" dirty="0"/>
              <a:t>例</a:t>
            </a:r>
            <a:r>
              <a:rPr lang="en-US" altLang="ja-JP" dirty="0" smtClean="0"/>
              <a:t>) </a:t>
            </a:r>
            <a:r>
              <a:rPr kumimoji="1" lang="ja-JP" altLang="en-US" dirty="0" smtClean="0"/>
              <a:t>結果のグラフ化に困っている</a:t>
            </a:r>
            <a:endParaRPr kumimoji="1" lang="en-US" altLang="ja-JP" dirty="0" smtClean="0"/>
          </a:p>
          <a:p>
            <a:r>
              <a:rPr lang="en-US" altLang="ja-JP" dirty="0"/>
              <a:t>(</a:t>
            </a:r>
            <a:r>
              <a:rPr lang="ja-JP" altLang="en-US" dirty="0"/>
              <a:t>例</a:t>
            </a:r>
            <a:r>
              <a:rPr lang="en-US" altLang="ja-JP" dirty="0" smtClean="0"/>
              <a:t>)</a:t>
            </a:r>
            <a:r>
              <a:rPr lang="ja-JP" altLang="en-US" dirty="0"/>
              <a:t> </a:t>
            </a:r>
            <a:r>
              <a:rPr lang="ja-JP" altLang="en-US" dirty="0" smtClean="0"/>
              <a:t>予定より実験が遅れている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697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ja-JP" sz="1800" dirty="0" smtClean="0"/>
              <a:t> </a:t>
            </a:r>
            <a:r>
              <a:rPr kumimoji="1" lang="en-US" altLang="ja-JP" sz="1800" dirty="0" err="1" smtClean="0"/>
              <a:t>Schockaert</a:t>
            </a:r>
            <a:r>
              <a:rPr kumimoji="1" lang="en-US" altLang="ja-JP" sz="1800" dirty="0" smtClean="0"/>
              <a:t> S, et.al, Efficient clustering with fuzzy ants., </a:t>
            </a:r>
            <a:r>
              <a:rPr kumimoji="1" lang="en-US" altLang="ja-JP" sz="1800" i="1" dirty="0" err="1" smtClean="0"/>
              <a:t>Appl</a:t>
            </a:r>
            <a:r>
              <a:rPr kumimoji="1" lang="en-US" altLang="ja-JP" sz="1800" i="1" dirty="0" smtClean="0"/>
              <a:t> </a:t>
            </a:r>
            <a:r>
              <a:rPr kumimoji="1" lang="en-US" altLang="ja-JP" sz="1800" i="1" dirty="0" err="1" smtClean="0"/>
              <a:t>Comput</a:t>
            </a:r>
            <a:r>
              <a:rPr kumimoji="1" lang="en-US" altLang="ja-JP" sz="1800" i="1" dirty="0" smtClean="0"/>
              <a:t> Intel, </a:t>
            </a:r>
            <a:r>
              <a:rPr kumimoji="1" lang="en-US" altLang="ja-JP" sz="1800" dirty="0" smtClean="0"/>
              <a:t>2004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ja-JP" sz="1800" dirty="0" err="1" smtClean="0"/>
              <a:t>Stutzle</a:t>
            </a:r>
            <a:r>
              <a:rPr lang="en-US" altLang="ja-JP" sz="1800" dirty="0" smtClean="0"/>
              <a:t> T., et.al, The MAX-MIN ant system and local search for the traveling salesman problem. </a:t>
            </a:r>
            <a:r>
              <a:rPr lang="en-US" altLang="ja-JP" sz="1800" i="1" dirty="0" smtClean="0"/>
              <a:t>In: Proceedings of the IEEE international conference on evolutionary computation(ICEC’97)</a:t>
            </a:r>
            <a:r>
              <a:rPr lang="en-US" altLang="ja-JP" sz="1800" dirty="0" smtClean="0"/>
              <a:t>, pp.309-134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ja-JP" sz="1800" dirty="0" err="1" smtClean="0"/>
              <a:t>Eyckelhof</a:t>
            </a:r>
            <a:r>
              <a:rPr lang="en-US" altLang="ja-JP" sz="1800" dirty="0" smtClean="0"/>
              <a:t> CJ, et.al, Ant systems for a dynamic tsp. </a:t>
            </a:r>
            <a:r>
              <a:rPr lang="en-US" altLang="ja-JP" sz="1800" i="1" dirty="0" smtClean="0"/>
              <a:t>In: ANTS ‘02: </a:t>
            </a:r>
            <a:r>
              <a:rPr lang="en-US" altLang="ja-JP" sz="1800" i="1" dirty="0" err="1" smtClean="0"/>
              <a:t>Prodeedings</a:t>
            </a:r>
            <a:r>
              <a:rPr lang="en-US" altLang="ja-JP" sz="1800" i="1" dirty="0" smtClean="0"/>
              <a:t> of the third international workshop on ant algorithms</a:t>
            </a:r>
            <a:r>
              <a:rPr lang="en-US" altLang="ja-JP" sz="1800" dirty="0" smtClean="0"/>
              <a:t>, Springer, pp.88-99, 2002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ja-JP" sz="1800" dirty="0" smtClean="0"/>
              <a:t>Forsyth P., et.al, An ant system for bus driver scheduling. Research Report 97.25, 1997</a:t>
            </a:r>
            <a:endParaRPr kumimoji="1" lang="ja-JP" altLang="en-US" sz="1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lang="ja-JP" altLang="en-US" smtClean="0"/>
              <a:pPr/>
              <a:t>11</a:t>
            </a:fld>
            <a:endParaRPr lang="ja-JP" altLang="en-US"/>
          </a:p>
        </p:txBody>
      </p:sp>
      <p:sp>
        <p:nvSpPr>
          <p:cNvPr id="5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b="1" dirty="0" smtClean="0">
                <a:solidFill>
                  <a:schemeClr val="bg1"/>
                </a:solidFill>
              </a:rPr>
              <a:t>参考文献</a:t>
            </a:r>
            <a:endParaRPr lang="ja-JP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440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b="1" dirty="0"/>
              <a:t>2</a:t>
            </a:r>
            <a:r>
              <a:rPr lang="ja-JP" altLang="en-US" b="1" dirty="0"/>
              <a:t>週間後：</a:t>
            </a:r>
            <a:endParaRPr lang="en-US" altLang="ja-JP" b="1" dirty="0"/>
          </a:p>
          <a:p>
            <a:pPr lvl="1"/>
            <a:r>
              <a:rPr lang="en-US" altLang="ja-JP" dirty="0" smtClean="0"/>
              <a:t>~</a:t>
            </a:r>
            <a:r>
              <a:rPr lang="ja-JP" altLang="en-US" dirty="0" smtClean="0"/>
              <a:t>をやる</a:t>
            </a:r>
            <a:endParaRPr lang="en-US" altLang="ja-JP" dirty="0" smtClean="0"/>
          </a:p>
          <a:p>
            <a:pPr lvl="1"/>
            <a:r>
              <a:rPr lang="en-US" altLang="ja-JP" dirty="0"/>
              <a:t>~</a:t>
            </a:r>
            <a:r>
              <a:rPr lang="ja-JP" altLang="en-US" dirty="0"/>
              <a:t>をやる</a:t>
            </a:r>
          </a:p>
          <a:p>
            <a:pPr lvl="1"/>
            <a:r>
              <a:rPr lang="en-US" altLang="ja-JP" dirty="0"/>
              <a:t>~</a:t>
            </a:r>
            <a:r>
              <a:rPr lang="ja-JP" altLang="en-US" dirty="0"/>
              <a:t>をやる</a:t>
            </a:r>
          </a:p>
          <a:p>
            <a:pPr lvl="1"/>
            <a:endParaRPr lang="ja-JP" altLang="en-US" dirty="0" smtClean="0"/>
          </a:p>
          <a:p>
            <a:r>
              <a:rPr lang="en-US" altLang="ja-JP" b="1" dirty="0" smtClean="0"/>
              <a:t>1</a:t>
            </a:r>
            <a:r>
              <a:rPr lang="ja-JP" altLang="en-US" b="1" dirty="0"/>
              <a:t>カ月後：</a:t>
            </a:r>
            <a:endParaRPr lang="en-US" altLang="ja-JP" b="1" dirty="0"/>
          </a:p>
          <a:p>
            <a:pPr lvl="1"/>
            <a:r>
              <a:rPr lang="en-US" altLang="ja-JP" dirty="0" smtClean="0"/>
              <a:t>~</a:t>
            </a:r>
            <a:r>
              <a:rPr lang="ja-JP" altLang="en-US" dirty="0" smtClean="0"/>
              <a:t>をやる</a:t>
            </a:r>
            <a:endParaRPr lang="en-US" altLang="ja-JP" dirty="0"/>
          </a:p>
          <a:p>
            <a:pPr lvl="1"/>
            <a:r>
              <a:rPr lang="en-US" altLang="ja-JP" dirty="0"/>
              <a:t>~</a:t>
            </a:r>
            <a:r>
              <a:rPr lang="ja-JP" altLang="en-US" dirty="0"/>
              <a:t>をやる</a:t>
            </a:r>
          </a:p>
          <a:p>
            <a:pPr lvl="1"/>
            <a:r>
              <a:rPr lang="en-US" altLang="ja-JP" dirty="0"/>
              <a:t>~</a:t>
            </a:r>
            <a:r>
              <a:rPr lang="ja-JP" altLang="en-US" dirty="0"/>
              <a:t>をやる</a:t>
            </a:r>
          </a:p>
          <a:p>
            <a:pPr lvl="1"/>
            <a:r>
              <a:rPr lang="en-US" altLang="ja-JP" dirty="0"/>
              <a:t>~</a:t>
            </a:r>
            <a:r>
              <a:rPr lang="ja-JP" altLang="en-US" dirty="0"/>
              <a:t>をやる</a:t>
            </a:r>
          </a:p>
          <a:p>
            <a:pPr lvl="1"/>
            <a:endParaRPr lang="ja-JP" altLang="en-US" dirty="0" smtClean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今後やること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820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lang="ja-JP" altLang="en-US" smtClean="0"/>
              <a:pPr/>
              <a:t>2</a:t>
            </a:fld>
            <a:endParaRPr lang="ja-JP" altLang="en-US"/>
          </a:p>
        </p:txBody>
      </p:sp>
      <p:sp>
        <p:nvSpPr>
          <p:cNvPr id="5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b="1" dirty="0">
                <a:solidFill>
                  <a:schemeClr val="bg1"/>
                </a:solidFill>
              </a:rPr>
              <a:t>背景</a:t>
            </a:r>
          </a:p>
        </p:txBody>
      </p:sp>
    </p:spTree>
    <p:extLst>
      <p:ext uri="{BB962C8B-B14F-4D97-AF65-F5344CB8AC3E}">
        <p14:creationId xmlns:p14="http://schemas.microsoft.com/office/powerpoint/2010/main" val="1561982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lang="ja-JP" altLang="en-US" smtClean="0"/>
              <a:pPr/>
              <a:t>3</a:t>
            </a:fld>
            <a:endParaRPr lang="ja-JP" altLang="en-US"/>
          </a:p>
        </p:txBody>
      </p:sp>
      <p:sp>
        <p:nvSpPr>
          <p:cNvPr id="5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b="1" dirty="0">
                <a:solidFill>
                  <a:schemeClr val="bg1"/>
                </a:solidFill>
              </a:rPr>
              <a:t>背景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002" y="1116347"/>
            <a:ext cx="7202386" cy="563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8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3600" dirty="0" smtClean="0">
                <a:latin typeface="+mj-lt"/>
              </a:rPr>
              <a:t>Ant Colony Optimization</a:t>
            </a:r>
            <a:endParaRPr kumimoji="1" lang="ja-JP" altLang="en-US" sz="3600" dirty="0">
              <a:latin typeface="+mj-lt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16868" y="1799947"/>
            <a:ext cx="3529081" cy="4556404"/>
          </a:xfrm>
        </p:spPr>
        <p:txBody>
          <a:bodyPr>
            <a:normAutofit/>
          </a:bodyPr>
          <a:lstStyle/>
          <a:p>
            <a:pPr>
              <a:buFont typeface="メイリオ" panose="020B0604030504040204" pitchFamily="50" charset="-128"/>
              <a:buChar char="▶"/>
            </a:pPr>
            <a:r>
              <a:rPr lang="ja-JP" altLang="en-US" sz="2000" dirty="0"/>
              <a:t>餌</a:t>
            </a:r>
            <a:r>
              <a:rPr lang="ja-JP" altLang="en-US" sz="2000" dirty="0" smtClean="0"/>
              <a:t>のある地点まで</a:t>
            </a:r>
            <a:r>
              <a:rPr lang="en-US" altLang="ja-JP" sz="2000" dirty="0" smtClean="0"/>
              <a:t/>
            </a:r>
            <a:br>
              <a:rPr lang="en-US" altLang="ja-JP" sz="2000" dirty="0" smtClean="0"/>
            </a:br>
            <a:r>
              <a:rPr lang="ja-JP" altLang="en-US" sz="2000" dirty="0" smtClean="0">
                <a:solidFill>
                  <a:srgbClr val="FF0000"/>
                </a:solidFill>
              </a:rPr>
              <a:t>最小のルート</a:t>
            </a:r>
            <a:r>
              <a:rPr lang="ja-JP" altLang="en-US" sz="2000" dirty="0" smtClean="0"/>
              <a:t>を探索する</a:t>
            </a:r>
            <a:endParaRPr lang="en-US" altLang="ja-JP" sz="2000" dirty="0" smtClean="0"/>
          </a:p>
          <a:p>
            <a:pPr>
              <a:buFont typeface="メイリオ" panose="020B0604030504040204" pitchFamily="50" charset="-128"/>
              <a:buChar char="▶"/>
            </a:pPr>
            <a:endParaRPr lang="en-US" altLang="ja-JP" sz="2000" dirty="0" smtClean="0"/>
          </a:p>
          <a:p>
            <a:pPr>
              <a:buFont typeface="メイリオ" panose="020B0604030504040204" pitchFamily="50" charset="-128"/>
              <a:buChar char="▶"/>
            </a:pPr>
            <a:r>
              <a:rPr kumimoji="1" lang="ja-JP" altLang="en-US" sz="2000" dirty="0" smtClean="0"/>
              <a:t>個体間で通信</a:t>
            </a:r>
            <a:r>
              <a:rPr kumimoji="1" lang="en-US" altLang="ja-JP" sz="2000" dirty="0" smtClean="0"/>
              <a:t>(</a:t>
            </a:r>
            <a:r>
              <a:rPr kumimoji="1" lang="ja-JP" altLang="en-US" sz="2000" dirty="0" smtClean="0"/>
              <a:t>解の共有など</a:t>
            </a:r>
            <a:r>
              <a:rPr kumimoji="1" lang="en-US" altLang="ja-JP" sz="2000" dirty="0" smtClean="0"/>
              <a:t>)</a:t>
            </a:r>
            <a:r>
              <a:rPr kumimoji="1" lang="ja-JP" altLang="en-US" sz="2000" dirty="0" smtClean="0"/>
              <a:t>は行わないが，個体が通ったルートの中で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r>
              <a:rPr kumimoji="1" lang="ja-JP" altLang="en-US" sz="2000" dirty="0" smtClean="0">
                <a:solidFill>
                  <a:srgbClr val="FF0000"/>
                </a:solidFill>
              </a:rPr>
              <a:t>フェロモン濃度が高い</a:t>
            </a:r>
            <a:r>
              <a:rPr kumimoji="1" lang="en-US" altLang="ja-JP" sz="2000" dirty="0" smtClean="0">
                <a:solidFill>
                  <a:srgbClr val="FF0000"/>
                </a:solidFill>
              </a:rPr>
              <a:t/>
            </a:r>
            <a:br>
              <a:rPr kumimoji="1" lang="en-US" altLang="ja-JP" sz="2000" dirty="0" smtClean="0">
                <a:solidFill>
                  <a:srgbClr val="FF0000"/>
                </a:solidFill>
              </a:rPr>
            </a:br>
            <a:r>
              <a:rPr kumimoji="1" lang="ja-JP" altLang="en-US" sz="2000" dirty="0" smtClean="0">
                <a:solidFill>
                  <a:srgbClr val="FF0000"/>
                </a:solidFill>
              </a:rPr>
              <a:t>ルートを選択</a:t>
            </a:r>
            <a:r>
              <a:rPr kumimoji="1" lang="ja-JP" altLang="en-US" sz="2000" dirty="0" smtClean="0"/>
              <a:t>する</a:t>
            </a:r>
            <a:endParaRPr kumimoji="1" lang="en-US" altLang="ja-JP" sz="2000" dirty="0" smtClean="0"/>
          </a:p>
          <a:p>
            <a:pPr marL="0" indent="0">
              <a:buNone/>
            </a:pPr>
            <a:endParaRPr lang="en-US" altLang="ja-JP" sz="2000" dirty="0" smtClean="0"/>
          </a:p>
          <a:p>
            <a:pPr marL="0" indent="0">
              <a:buNone/>
            </a:pPr>
            <a:r>
              <a:rPr lang="en-US" altLang="ja-JP" sz="2000" b="1" dirty="0" smtClean="0">
                <a:latin typeface="+mn-lt"/>
              </a:rPr>
              <a:t>Route Allocation Problem</a:t>
            </a:r>
          </a:p>
          <a:p>
            <a:pPr>
              <a:buFontTx/>
              <a:buChar char="-"/>
            </a:pPr>
            <a:r>
              <a:rPr lang="ja-JP" altLang="en-US" sz="2000" dirty="0" smtClean="0"/>
              <a:t>エリート戦略</a:t>
            </a:r>
            <a:endParaRPr lang="en-US" altLang="ja-JP" sz="2000" dirty="0" smtClean="0"/>
          </a:p>
          <a:p>
            <a:pPr>
              <a:buFontTx/>
              <a:buChar char="-"/>
            </a:pPr>
            <a:r>
              <a:rPr lang="en-US" altLang="ja-JP" sz="2000" dirty="0" smtClean="0"/>
              <a:t>Max-Min</a:t>
            </a:r>
            <a:r>
              <a:rPr lang="ja-JP" altLang="en-US" sz="2000" dirty="0" smtClean="0"/>
              <a:t>法</a:t>
            </a:r>
            <a:endParaRPr lang="en-US" altLang="ja-JP" sz="2000" dirty="0" smtClean="0"/>
          </a:p>
          <a:p>
            <a:pPr>
              <a:buFontTx/>
              <a:buChar char="-"/>
            </a:pPr>
            <a:r>
              <a:rPr lang="ja-JP" altLang="en-US" sz="2000" dirty="0"/>
              <a:t>階級</a:t>
            </a:r>
            <a:endParaRPr lang="en-US" altLang="ja-JP" sz="200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lang="ja-JP" altLang="en-US" smtClean="0"/>
              <a:pPr/>
              <a:t>4</a:t>
            </a:fld>
            <a:endParaRPr lang="ja-JP" altLang="en-US"/>
          </a:p>
        </p:txBody>
      </p:sp>
      <p:sp>
        <p:nvSpPr>
          <p:cNvPr id="5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b="1" dirty="0" smtClean="0">
                <a:solidFill>
                  <a:schemeClr val="bg1"/>
                </a:solidFill>
              </a:rPr>
              <a:t>各手法</a:t>
            </a:r>
            <a:endParaRPr lang="ja-JP" altLang="en-US" sz="4000" b="1" dirty="0">
              <a:solidFill>
                <a:schemeClr val="bg1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764" y="1799947"/>
            <a:ext cx="4964781" cy="3457937"/>
          </a:xfrm>
          <a:prstGeom prst="rect">
            <a:avLst/>
          </a:prstGeom>
        </p:spPr>
      </p:pic>
      <p:sp>
        <p:nvSpPr>
          <p:cNvPr id="7" name="角丸四角形吹き出し 6"/>
          <p:cNvSpPr/>
          <p:nvPr/>
        </p:nvSpPr>
        <p:spPr>
          <a:xfrm>
            <a:off x="5269833" y="5145338"/>
            <a:ext cx="1072997" cy="577516"/>
          </a:xfrm>
          <a:prstGeom prst="wedgeRoundRectCallout">
            <a:avLst>
              <a:gd name="adj1" fmla="val -48410"/>
              <a:gd name="adj2" fmla="val -146131"/>
              <a:gd name="adj3" fmla="val 16667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 smtClean="0">
                <a:solidFill>
                  <a:srgbClr val="FF0000"/>
                </a:solidFill>
              </a:rPr>
              <a:t>探索開始地点</a:t>
            </a:r>
            <a:endParaRPr kumimoji="1" lang="ja-JP" altLang="en-US" sz="1400" b="1" dirty="0">
              <a:solidFill>
                <a:srgbClr val="FF0000"/>
              </a:solidFill>
            </a:endParaRPr>
          </a:p>
        </p:txBody>
      </p:sp>
      <p:sp>
        <p:nvSpPr>
          <p:cNvPr id="8" name="角丸四角形吹き出し 7"/>
          <p:cNvSpPr/>
          <p:nvPr/>
        </p:nvSpPr>
        <p:spPr>
          <a:xfrm>
            <a:off x="6866023" y="1928896"/>
            <a:ext cx="1072997" cy="577516"/>
          </a:xfrm>
          <a:prstGeom prst="wedgeRoundRectCallout">
            <a:avLst>
              <a:gd name="adj1" fmla="val 16626"/>
              <a:gd name="adj2" fmla="val 112202"/>
              <a:gd name="adj3" fmla="val 16667"/>
            </a:avLst>
          </a:prstGeom>
          <a:ln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 smtClean="0">
                <a:solidFill>
                  <a:schemeClr val="accent5"/>
                </a:solidFill>
              </a:rPr>
              <a:t>探索点</a:t>
            </a:r>
            <a:endParaRPr kumimoji="1" lang="ja-JP" altLang="en-US" sz="14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73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3600" dirty="0" smtClean="0">
                <a:latin typeface="+mj-lt"/>
              </a:rPr>
              <a:t>ACO for Applications</a:t>
            </a:r>
            <a:endParaRPr kumimoji="1" lang="ja-JP" altLang="en-US" sz="3600" dirty="0">
              <a:latin typeface="+mj-lt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36884" y="1289539"/>
            <a:ext cx="8349916" cy="4890600"/>
          </a:xfrm>
        </p:spPr>
        <p:txBody>
          <a:bodyPr/>
          <a:lstStyle/>
          <a:p>
            <a:pPr>
              <a:buFontTx/>
              <a:buChar char="-"/>
            </a:pPr>
            <a:r>
              <a:rPr lang="ja-JP" altLang="en-US" b="1" dirty="0" smtClean="0"/>
              <a:t>データマイニング</a:t>
            </a:r>
            <a:endParaRPr lang="en-US" altLang="ja-JP" b="1" dirty="0"/>
          </a:p>
          <a:p>
            <a:pPr lvl="1">
              <a:buFontTx/>
              <a:buChar char="-"/>
            </a:pPr>
            <a:r>
              <a:rPr lang="en-US" altLang="ja-JP" dirty="0" smtClean="0">
                <a:latin typeface="+mn-lt"/>
              </a:rPr>
              <a:t>Clustering</a:t>
            </a:r>
            <a:r>
              <a:rPr lang="ja-JP" altLang="en-US" dirty="0"/>
              <a:t>を</a:t>
            </a:r>
            <a:r>
              <a:rPr lang="ja-JP" altLang="en-US" dirty="0" smtClean="0"/>
              <a:t>用いたハイブリッド手法</a:t>
            </a:r>
            <a:r>
              <a:rPr lang="en-US" altLang="ja-JP" dirty="0" smtClean="0">
                <a:solidFill>
                  <a:srgbClr val="FF0000"/>
                </a:solidFill>
              </a:rPr>
              <a:t>[1]</a:t>
            </a:r>
            <a:r>
              <a:rPr lang="ja-JP" altLang="en-US" dirty="0" err="1"/>
              <a:t>，</a:t>
            </a:r>
            <a:r>
              <a:rPr lang="en-US" altLang="ja-JP" dirty="0"/>
              <a:t>ACO</a:t>
            </a:r>
            <a:r>
              <a:rPr lang="ja-JP" altLang="en-US" dirty="0"/>
              <a:t>による分類</a:t>
            </a:r>
            <a:r>
              <a:rPr lang="en-US" altLang="ja-JP" dirty="0" smtClean="0">
                <a:solidFill>
                  <a:srgbClr val="FF0000"/>
                </a:solidFill>
              </a:rPr>
              <a:t>[2]</a:t>
            </a:r>
            <a:br>
              <a:rPr lang="en-US" altLang="ja-JP" dirty="0" smtClean="0">
                <a:solidFill>
                  <a:srgbClr val="FF0000"/>
                </a:solidFill>
              </a:rPr>
            </a:br>
            <a:endParaRPr lang="ja-JP" altLang="en-US" dirty="0">
              <a:solidFill>
                <a:srgbClr val="FF0000"/>
              </a:solidFill>
            </a:endParaRPr>
          </a:p>
          <a:p>
            <a:pPr>
              <a:buFontTx/>
              <a:buChar char="-"/>
            </a:pPr>
            <a:r>
              <a:rPr lang="ja-JP" altLang="en-US" b="1" dirty="0" smtClean="0"/>
              <a:t>巡回</a:t>
            </a:r>
            <a:r>
              <a:rPr lang="ja-JP" altLang="en-US" b="1" dirty="0"/>
              <a:t>セールスマン問題</a:t>
            </a:r>
            <a:r>
              <a:rPr lang="en-US" altLang="ja-JP" sz="2000" b="1" dirty="0"/>
              <a:t>(</a:t>
            </a:r>
            <a:r>
              <a:rPr lang="en-US" altLang="ja-JP" sz="2000" b="1" dirty="0">
                <a:latin typeface="+mn-lt"/>
              </a:rPr>
              <a:t>Traveling </a:t>
            </a:r>
            <a:r>
              <a:rPr lang="en-US" altLang="ja-JP" sz="2000" b="1" dirty="0" smtClean="0">
                <a:latin typeface="+mn-lt"/>
              </a:rPr>
              <a:t>Salesman Problem</a:t>
            </a:r>
            <a:r>
              <a:rPr lang="en-US" altLang="ja-JP" sz="2000" b="1" dirty="0"/>
              <a:t>)</a:t>
            </a:r>
            <a:r>
              <a:rPr lang="en-US" altLang="ja-JP" sz="2000" dirty="0">
                <a:solidFill>
                  <a:srgbClr val="FF0000"/>
                </a:solidFill>
              </a:rPr>
              <a:t>[3</a:t>
            </a:r>
            <a:r>
              <a:rPr lang="en-US" altLang="ja-JP" sz="2000" dirty="0" smtClean="0">
                <a:solidFill>
                  <a:srgbClr val="FF0000"/>
                </a:solidFill>
              </a:rPr>
              <a:t>]</a:t>
            </a:r>
            <a:r>
              <a:rPr lang="en-US" altLang="ja-JP" dirty="0" smtClean="0">
                <a:solidFill>
                  <a:srgbClr val="FF0000"/>
                </a:solidFill>
              </a:rPr>
              <a:t/>
            </a:r>
            <a:br>
              <a:rPr lang="en-US" altLang="ja-JP" dirty="0" smtClean="0">
                <a:solidFill>
                  <a:srgbClr val="FF0000"/>
                </a:solidFill>
              </a:rPr>
            </a:br>
            <a:r>
              <a:rPr lang="ja-JP" altLang="en-US" sz="2000" dirty="0" smtClean="0"/>
              <a:t>都市</a:t>
            </a:r>
            <a:r>
              <a:rPr lang="en-US" altLang="ja-JP" sz="2000" dirty="0" smtClean="0"/>
              <a:t>(</a:t>
            </a:r>
            <a:r>
              <a:rPr lang="ja-JP" altLang="en-US" sz="2000" dirty="0" smtClean="0"/>
              <a:t>探索点</a:t>
            </a:r>
            <a:r>
              <a:rPr lang="en-US" altLang="ja-JP" sz="2000" dirty="0" smtClean="0"/>
              <a:t>)</a:t>
            </a:r>
            <a:r>
              <a:rPr lang="ja-JP" altLang="en-US" sz="2000" dirty="0" smtClean="0"/>
              <a:t>の集合に対し，全ての都市を一度ずつ回って出発地点へ戻る時，移動コスト</a:t>
            </a:r>
            <a:r>
              <a:rPr lang="en-US" altLang="ja-JP" sz="2000" dirty="0" smtClean="0"/>
              <a:t>(</a:t>
            </a:r>
            <a:r>
              <a:rPr lang="ja-JP" altLang="en-US" sz="2000" dirty="0" smtClean="0"/>
              <a:t>距離</a:t>
            </a:r>
            <a:r>
              <a:rPr lang="en-US" altLang="ja-JP" sz="2000" dirty="0" smtClean="0"/>
              <a:t>)</a:t>
            </a:r>
            <a:r>
              <a:rPr lang="ja-JP" altLang="en-US" sz="2000" dirty="0" smtClean="0"/>
              <a:t>が最小となるものを求める</a:t>
            </a:r>
            <a:r>
              <a:rPr lang="en-US" altLang="ja-JP" sz="2000" dirty="0" smtClean="0"/>
              <a:t/>
            </a:r>
            <a:br>
              <a:rPr lang="en-US" altLang="ja-JP" sz="2000" dirty="0" smtClean="0"/>
            </a:br>
            <a:endParaRPr lang="en-US" altLang="ja-JP" sz="2000" dirty="0" smtClean="0"/>
          </a:p>
          <a:p>
            <a:pPr lvl="1">
              <a:buFontTx/>
              <a:buChar char="-"/>
            </a:pPr>
            <a:r>
              <a:rPr lang="en-US" altLang="ja-JP" dirty="0" smtClean="0"/>
              <a:t> </a:t>
            </a:r>
            <a:r>
              <a:rPr lang="ja-JP" altLang="en-US" dirty="0" smtClean="0"/>
              <a:t>バス</a:t>
            </a:r>
            <a:r>
              <a:rPr lang="ja-JP" altLang="en-US" dirty="0"/>
              <a:t>路線問題への適用</a:t>
            </a:r>
            <a:r>
              <a:rPr lang="en-US" altLang="ja-JP" dirty="0" smtClean="0">
                <a:solidFill>
                  <a:srgbClr val="FF0000"/>
                </a:solidFill>
              </a:rPr>
              <a:t>[4]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lang="ja-JP" altLang="en-US" smtClean="0"/>
              <a:pPr/>
              <a:t>5</a:t>
            </a:fld>
            <a:endParaRPr lang="ja-JP" altLang="en-US"/>
          </a:p>
        </p:txBody>
      </p:sp>
      <p:sp>
        <p:nvSpPr>
          <p:cNvPr id="5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b="1" dirty="0" smtClean="0">
                <a:solidFill>
                  <a:schemeClr val="bg1"/>
                </a:solidFill>
              </a:rPr>
              <a:t>各手法</a:t>
            </a:r>
            <a:endParaRPr lang="ja-JP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125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>
                <a:latin typeface="+mj-lt"/>
              </a:rPr>
              <a:t>Artificial Bee Colony</a:t>
            </a:r>
            <a:endParaRPr kumimoji="1" lang="ja-JP" altLang="en-US" dirty="0">
              <a:latin typeface="+mj-lt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72979" y="1289539"/>
            <a:ext cx="7122695" cy="4890600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3</a:t>
            </a:r>
            <a:r>
              <a:rPr kumimoji="1" lang="ja-JP" altLang="en-US" dirty="0" err="1" smtClean="0"/>
              <a:t>つの</a:t>
            </a:r>
            <a:r>
              <a:rPr kumimoji="1" lang="ja-JP" altLang="en-US" dirty="0" smtClean="0"/>
              <a:t>探索機構を持つ多点探索アルゴリズム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endParaRPr kumimoji="1" lang="en-US" altLang="ja-JP" dirty="0" smtClean="0"/>
          </a:p>
          <a:p>
            <a:pPr>
              <a:buFontTx/>
              <a:buChar char="-"/>
            </a:pPr>
            <a:r>
              <a:rPr lang="en-US" altLang="ja-JP" b="1" dirty="0" smtClean="0"/>
              <a:t>Employ bee (</a:t>
            </a:r>
            <a:r>
              <a:rPr lang="ja-JP" altLang="en-US" b="1" dirty="0" smtClean="0"/>
              <a:t>局所探索</a:t>
            </a:r>
            <a:r>
              <a:rPr lang="en-US" altLang="ja-JP" b="1" dirty="0" smtClean="0"/>
              <a:t>)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発見した餌とその近傍を探索する</a:t>
            </a:r>
            <a:endParaRPr lang="en-US" altLang="ja-JP" dirty="0" smtClean="0"/>
          </a:p>
          <a:p>
            <a:pPr>
              <a:buFontTx/>
              <a:buChar char="-"/>
            </a:pPr>
            <a:endParaRPr lang="en-US" altLang="ja-JP" dirty="0" smtClean="0"/>
          </a:p>
          <a:p>
            <a:pPr>
              <a:buFontTx/>
              <a:buChar char="-"/>
            </a:pPr>
            <a:r>
              <a:rPr lang="en-US" altLang="ja-JP" b="1" dirty="0" smtClean="0"/>
              <a:t>Onlooker bee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巣箱に戻ってきた</a:t>
            </a:r>
            <a:r>
              <a:rPr lang="en-US" altLang="ja-JP" dirty="0" smtClean="0"/>
              <a:t>employ bee</a:t>
            </a:r>
            <a:r>
              <a:rPr lang="ja-JP" altLang="en-US" dirty="0" smtClean="0"/>
              <a:t>の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様子から確率的に餌近傍を探索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する</a:t>
            </a:r>
            <a:endParaRPr lang="en-US" altLang="ja-JP" dirty="0"/>
          </a:p>
          <a:p>
            <a:pPr>
              <a:buFontTx/>
              <a:buChar char="-"/>
            </a:pPr>
            <a:endParaRPr lang="en-US" altLang="ja-JP" b="1" dirty="0" smtClean="0"/>
          </a:p>
          <a:p>
            <a:pPr>
              <a:buFontTx/>
              <a:buChar char="-"/>
            </a:pPr>
            <a:r>
              <a:rPr lang="en-US" altLang="ja-JP" b="1" dirty="0" smtClean="0"/>
              <a:t>Scout bee (</a:t>
            </a:r>
            <a:r>
              <a:rPr lang="ja-JP" altLang="en-US" b="1" dirty="0" smtClean="0"/>
              <a:t>大域探索</a:t>
            </a:r>
            <a:r>
              <a:rPr lang="en-US" altLang="ja-JP" b="1" dirty="0" smtClean="0"/>
              <a:t>)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ランダムに新たな餌を探索する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5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b="1" dirty="0" smtClean="0">
                <a:solidFill>
                  <a:schemeClr val="bg1"/>
                </a:solidFill>
              </a:rPr>
              <a:t>各手法</a:t>
            </a:r>
            <a:endParaRPr lang="ja-JP" altLang="en-US" sz="4000" b="1" dirty="0">
              <a:solidFill>
                <a:schemeClr val="bg1"/>
              </a:solidFill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084" y="2009278"/>
            <a:ext cx="3500187" cy="350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436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概要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コウモリ特有のエコロケーションを用いたメタヒューリスティック手法</a:t>
            </a:r>
            <a:endParaRPr kumimoji="1" lang="en-US" altLang="ja-JP" dirty="0" smtClean="0"/>
          </a:p>
          <a:p>
            <a:r>
              <a:rPr lang="ja-JP" altLang="en-US" dirty="0"/>
              <a:t>探索</a:t>
            </a:r>
            <a:r>
              <a:rPr lang="ja-JP" altLang="en-US" dirty="0" smtClean="0"/>
              <a:t>が</a:t>
            </a:r>
            <a:r>
              <a:rPr lang="ja-JP" altLang="en-US" dirty="0"/>
              <a:t>進</a:t>
            </a:r>
            <a:r>
              <a:rPr lang="ja-JP" altLang="en-US" dirty="0" smtClean="0"/>
              <a:t>むにつれて自動的に評価頻度を調節可能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lang="ja-JP" altLang="en-US" smtClean="0"/>
              <a:pPr/>
              <a:t>7</a:t>
            </a:fld>
            <a:endParaRPr lang="ja-JP" altLang="en-US"/>
          </a:p>
        </p:txBody>
      </p:sp>
      <p:sp>
        <p:nvSpPr>
          <p:cNvPr id="5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4000" b="1" dirty="0" smtClean="0">
                <a:solidFill>
                  <a:schemeClr val="bg1"/>
                </a:solidFill>
              </a:rPr>
              <a:t>BA</a:t>
            </a:r>
            <a:endParaRPr lang="ja-JP" altLang="en-US" sz="4000" b="1" dirty="0">
              <a:solidFill>
                <a:schemeClr val="bg1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754" y="2629706"/>
            <a:ext cx="5502446" cy="3262951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6694509" y="2114916"/>
            <a:ext cx="1652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</a:t>
            </a:r>
            <a:r>
              <a:rPr kumimoji="1" lang="en-US" altLang="ja-JP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oudness</a:t>
            </a:r>
            <a:endParaRPr kumimoji="1" lang="ja-JP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028697" y="2116998"/>
            <a:ext cx="1652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Parse rate</a:t>
            </a:r>
            <a:endParaRPr kumimoji="1" lang="ja-JP" altLang="en-US" sz="24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080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6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4000" b="1" dirty="0" smtClean="0">
                <a:solidFill>
                  <a:schemeClr val="bg1"/>
                </a:solidFill>
              </a:rPr>
              <a:t>BA</a:t>
            </a:r>
            <a:endParaRPr lang="ja-JP" altLang="en-US" sz="4000" b="1" dirty="0">
              <a:solidFill>
                <a:schemeClr val="bg1"/>
              </a:solidFill>
            </a:endParaRPr>
          </a:p>
        </p:txBody>
      </p:sp>
      <p:pic>
        <p:nvPicPr>
          <p:cNvPr id="14" name="図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50" y="1342663"/>
            <a:ext cx="7497318" cy="3999358"/>
          </a:xfrm>
          <a:prstGeom prst="rect">
            <a:avLst/>
          </a:prstGeom>
        </p:spPr>
      </p:pic>
      <p:sp>
        <p:nvSpPr>
          <p:cNvPr id="15" name="テキスト ボックス 14"/>
          <p:cNvSpPr txBox="1"/>
          <p:nvPr/>
        </p:nvSpPr>
        <p:spPr>
          <a:xfrm>
            <a:off x="4573175" y="2683051"/>
            <a:ext cx="3293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>
                <a:solidFill>
                  <a:srgbClr val="FF0000"/>
                </a:solidFill>
              </a:rPr>
              <a:t>/* </a:t>
            </a:r>
            <a:r>
              <a:rPr kumimoji="1" lang="ja-JP" altLang="en-US" sz="1400" dirty="0" smtClean="0">
                <a:solidFill>
                  <a:srgbClr val="FF0000"/>
                </a:solidFill>
              </a:rPr>
              <a:t>　グローバルベスト方向へ解生成　　</a:t>
            </a:r>
            <a:r>
              <a:rPr kumimoji="1" lang="en-US" altLang="ja-JP" sz="1400" dirty="0" smtClean="0">
                <a:solidFill>
                  <a:srgbClr val="FF0000"/>
                </a:solidFill>
              </a:rPr>
              <a:t>*/</a:t>
            </a:r>
            <a:endParaRPr kumimoji="1" lang="ja-JP" altLang="en-US" sz="1400" dirty="0">
              <a:solidFill>
                <a:srgbClr val="FF0000"/>
              </a:solidFill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4573175" y="3246611"/>
            <a:ext cx="3293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>
                <a:solidFill>
                  <a:srgbClr val="FF0000"/>
                </a:solidFill>
              </a:rPr>
              <a:t>/* </a:t>
            </a:r>
            <a:r>
              <a:rPr kumimoji="1" lang="ja-JP" altLang="en-US" sz="1400" dirty="0" smtClean="0">
                <a:solidFill>
                  <a:srgbClr val="FF0000"/>
                </a:solidFill>
              </a:rPr>
              <a:t>　グローバルベスト近辺に解生成　　</a:t>
            </a:r>
            <a:r>
              <a:rPr kumimoji="1" lang="en-US" altLang="ja-JP" sz="1400" dirty="0" smtClean="0">
                <a:solidFill>
                  <a:srgbClr val="FF0000"/>
                </a:solidFill>
              </a:rPr>
              <a:t>*/</a:t>
            </a:r>
            <a:endParaRPr kumimoji="1" lang="ja-JP" altLang="en-US" sz="1400" dirty="0">
              <a:solidFill>
                <a:srgbClr val="FF0000"/>
              </a:solidFill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4573175" y="3686160"/>
            <a:ext cx="3293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>
                <a:solidFill>
                  <a:srgbClr val="FF0000"/>
                </a:solidFill>
              </a:rPr>
              <a:t>/* </a:t>
            </a:r>
            <a:r>
              <a:rPr kumimoji="1" lang="ja-JP" altLang="en-US" sz="1400" dirty="0" smtClean="0">
                <a:solidFill>
                  <a:srgbClr val="FF0000"/>
                </a:solidFill>
              </a:rPr>
              <a:t>　解探索空間にランダム解生成　　 </a:t>
            </a:r>
            <a:r>
              <a:rPr kumimoji="1" lang="en-US" altLang="ja-JP" sz="1400" dirty="0" smtClean="0">
                <a:solidFill>
                  <a:srgbClr val="FF0000"/>
                </a:solidFill>
              </a:rPr>
              <a:t>*/</a:t>
            </a:r>
            <a:endParaRPr kumimoji="1" lang="ja-JP" altLang="en-US" sz="1400" dirty="0">
              <a:solidFill>
                <a:srgbClr val="FF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4573175" y="4280195"/>
            <a:ext cx="4161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>
                <a:solidFill>
                  <a:srgbClr val="FF0000"/>
                </a:solidFill>
              </a:rPr>
              <a:t>/* 3</a:t>
            </a:r>
            <a:r>
              <a:rPr kumimoji="1" lang="ja-JP" altLang="en-US" sz="1400" dirty="0" err="1" smtClean="0">
                <a:solidFill>
                  <a:srgbClr val="FF0000"/>
                </a:solidFill>
              </a:rPr>
              <a:t>つの</a:t>
            </a:r>
            <a:r>
              <a:rPr kumimoji="1" lang="ja-JP" altLang="en-US" sz="1400" dirty="0" smtClean="0">
                <a:solidFill>
                  <a:srgbClr val="FF0000"/>
                </a:solidFill>
              </a:rPr>
              <a:t>解とパーソナルベストから最良解を選択 </a:t>
            </a:r>
            <a:r>
              <a:rPr kumimoji="1" lang="en-US" altLang="ja-JP" sz="1400" dirty="0" smtClean="0">
                <a:solidFill>
                  <a:srgbClr val="FF0000"/>
                </a:solidFill>
              </a:rPr>
              <a:t>*/</a:t>
            </a:r>
            <a:endParaRPr kumimoji="1" lang="ja-JP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064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 果</a:t>
            </a:r>
            <a:endParaRPr kumimoji="1" lang="ja-JP" altLang="en-US" dirty="0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実験のパラメータ</a:t>
            </a:r>
            <a:endParaRPr kumimoji="1" lang="en-US" altLang="ja-JP" dirty="0" smtClean="0"/>
          </a:p>
          <a:p>
            <a:r>
              <a:rPr kumimoji="1" lang="ja-JP" altLang="en-US" dirty="0" smtClean="0"/>
              <a:t>縦軸，横軸明記</a:t>
            </a:r>
            <a:endParaRPr kumimoji="1" lang="en-US" altLang="ja-JP" dirty="0" smtClean="0"/>
          </a:p>
          <a:p>
            <a:r>
              <a:rPr kumimoji="1" lang="ja-JP" altLang="en-US" dirty="0" smtClean="0"/>
              <a:t>グラフだけでなく，考察を簡単に書き込む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13C1-FE9C-4094-ADF4-C8AE6999A6FB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6" name="タイトル 1"/>
          <p:cNvSpPr txBox="1">
            <a:spLocks/>
          </p:cNvSpPr>
          <p:nvPr/>
        </p:nvSpPr>
        <p:spPr>
          <a:xfrm>
            <a:off x="216868" y="11358"/>
            <a:ext cx="5937738" cy="1101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b="1" dirty="0" smtClean="0">
                <a:solidFill>
                  <a:schemeClr val="bg1"/>
                </a:solidFill>
              </a:rPr>
              <a:t>やったこと</a:t>
            </a:r>
            <a:endParaRPr lang="ja-JP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29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290.964"/>
  <p:tag name="ORIGINALWIDTH" val="4294.713"/>
  <p:tag name="LATEXADDIN" val="\documentclass{article}&#10;\usepackage{amsmath}&#10;\usepackage{algorithm}&#10;\usepackage{algorithmic}&#10;\pagestyle{empty}&#10;\begin{document}&#10;&#10;\begin{algorithm}[H]&#10;\label{code:ba}&#10;\caption{BA}&#10;\begin{algorithmic}[1]&#10;\REQUIRE Objective\ Function\ $F(x)$&#10;\STATE Initialize the population $x_i(i=1,2,..., N)$ &#10;\WHILE{($t &lt;$ Max number of iterations)}&#10;\FOR{($i=1$ to $N$)}&#10;\STATE $x_i^{t+1}=x_i^t + (x_*-x_i^t) f_i$&#10;\IF{($rand &gt; \ r_i$)}&#10;\STATE $x_{loc}=x_* + A_i * rand(1,d)$&#10;\ENDIF&#10;\STATE $x_{rnd}=x_{lb}+rand*(x_{ub}-x_{lb})$&#10;\IF{($A_i &gt; rand$ $\&amp;$ $F(x_i^t) &lt; \min(F(x_i^{t+1}), F(x_{loc}), F(x_{rnd}))$)}&#10;\STATE Update the solution&#10;\ENDIF&#10;\ENDFOR&#10;\ENDWHILE&#10;\end{algorithmic}&#10;\end{algorithm}&#10;\end{document}"/>
  <p:tag name="IGUANATEXSIZE" val="20"/>
  <p:tag name="IGUANATEXCURSOR" val="61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2">
      <a:majorFont>
        <a:latin typeface="Segoe UI"/>
        <a:ea typeface="Meiryo UI"/>
        <a:cs typeface=""/>
      </a:majorFont>
      <a:minorFont>
        <a:latin typeface="Segoe UI"/>
        <a:ea typeface="Meiryo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TM02900722[[fn=イオン ボードルーム]]</Template>
  <TotalTime>4928</TotalTime>
  <Words>343</Words>
  <Application>Microsoft Office PowerPoint</Application>
  <PresentationFormat>画面に合わせる (4:3)</PresentationFormat>
  <Paragraphs>89</Paragraphs>
  <Slides>12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4</vt:i4>
      </vt:variant>
      <vt:variant>
        <vt:lpstr>スライド タイトル</vt:lpstr>
      </vt:variant>
      <vt:variant>
        <vt:i4>12</vt:i4>
      </vt:variant>
    </vt:vector>
  </HeadingPairs>
  <TitlesOfParts>
    <vt:vector size="23" baseType="lpstr">
      <vt:lpstr>Meiryo UI</vt:lpstr>
      <vt:lpstr>ＭＳ Ｐゴシック</vt:lpstr>
      <vt:lpstr>メイリオ</vt:lpstr>
      <vt:lpstr>Calibri</vt:lpstr>
      <vt:lpstr>Calibri Light</vt:lpstr>
      <vt:lpstr>Segoe UI</vt:lpstr>
      <vt:lpstr>Wingdings 2</vt:lpstr>
      <vt:lpstr>HDOfficeLightV0</vt:lpstr>
      <vt:lpstr>1_HDOfficeLightV0</vt:lpstr>
      <vt:lpstr>2_HDOfficeLightV0</vt:lpstr>
      <vt:lpstr>3_HDOfficeLightV0</vt:lpstr>
      <vt:lpstr>PowerPoint プレゼンテーション</vt:lpstr>
      <vt:lpstr>PowerPoint プレゼンテーション</vt:lpstr>
      <vt:lpstr>PowerPoint プレゼンテーション</vt:lpstr>
      <vt:lpstr>Ant Colony Optimization</vt:lpstr>
      <vt:lpstr>ACO for Applications</vt:lpstr>
      <vt:lpstr>Artificial Bee Colony</vt:lpstr>
      <vt:lpstr>概要</vt:lpstr>
      <vt:lpstr>アルゴリズム</vt:lpstr>
      <vt:lpstr>結 果</vt:lpstr>
      <vt:lpstr>困っていること（課題)</vt:lpstr>
      <vt:lpstr>PowerPoint プレゼンテーション</vt:lpstr>
      <vt:lpstr>今後やること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Hiroyuki Sato</dc:creator>
  <cp:lastModifiedBy>Iwase Takuya</cp:lastModifiedBy>
  <cp:revision>57</cp:revision>
  <dcterms:created xsi:type="dcterms:W3CDTF">2015-04-22T12:10:45Z</dcterms:created>
  <dcterms:modified xsi:type="dcterms:W3CDTF">2018-11-07T02:23:58Z</dcterms:modified>
</cp:coreProperties>
</file>

<file path=docProps/thumbnail.jpeg>
</file>